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6" r:id="rId9"/>
    <p:sldId id="265" r:id="rId10"/>
    <p:sldId id="267" r:id="rId11"/>
    <p:sldId id="275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524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A5FF6-25A9-4239-BCE7-7467EC86BB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0E56-02B3-4A16-9CF1-0148EA7C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747407-FF39-468F-9246-D3F09A1A0A2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1D5837-5121-42D2-85DB-2E8BA871108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DB55-4650-4155-8E7A-6F6B92041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57200" y="6096000"/>
            <a:ext cx="838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КГБПОУ </a:t>
            </a:r>
            <a:r>
              <a:rPr lang="ru-RU" b="1" dirty="0">
                <a:latin typeface="Arial Black" pitchFamily="34" charset="0"/>
              </a:rPr>
              <a:t>«Яровской политехнический техникум</a:t>
            </a:r>
            <a:r>
              <a:rPr lang="ru-RU" dirty="0" smtClean="0"/>
              <a:t>» 2014 год</a:t>
            </a:r>
          </a:p>
          <a:p>
            <a:pPr algn="ctr"/>
            <a:r>
              <a:rPr lang="ru-RU" dirty="0" smtClean="0"/>
              <a:t>образовательное учреждение среднего профессионального образования</a:t>
            </a:r>
            <a:endParaRPr lang="ru-RU" dirty="0"/>
          </a:p>
        </p:txBody>
      </p:sp>
      <p:pic>
        <p:nvPicPr>
          <p:cNvPr id="22530" name="Picture 2" descr="Без имени-1"/>
          <p:cNvPicPr>
            <a:picLocks noChangeAspect="1" noChangeArrowheads="1"/>
          </p:cNvPicPr>
          <p:nvPr/>
        </p:nvPicPr>
        <p:blipFill>
          <a:blip r:embed="rId2" cstate="print"/>
          <a:srcRect l="3729" t="12598" b="3797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4000500" y="2071688"/>
            <a:ext cx="4857750" cy="19288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57188" y="5500688"/>
            <a:ext cx="5143500" cy="1231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1600200" algn="l"/>
              </a:tabLst>
              <a:defRPr/>
            </a:pPr>
            <a:r>
              <a:rPr lang="ru-RU" b="1" dirty="0">
                <a:solidFill>
                  <a:srgbClr val="000000"/>
                </a:solidFill>
              </a:rPr>
              <a:t>Включает в себя следующие квалификации:</a:t>
            </a:r>
          </a:p>
          <a:p>
            <a:pPr eaLnBrk="0" hangingPunct="0">
              <a:buFont typeface="Wingdings" pitchFamily="2" charset="2"/>
              <a:buChar char=""/>
              <a:tabLst>
                <a:tab pos="16002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Машинист крана </a:t>
            </a:r>
            <a:r>
              <a:rPr lang="ru-RU" dirty="0" smtClean="0">
                <a:solidFill>
                  <a:srgbClr val="000000"/>
                </a:solidFill>
              </a:rPr>
              <a:t>автомобильного;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Wingdings" pitchFamily="2" charset="2"/>
              <a:buChar char=""/>
              <a:tabLst>
                <a:tab pos="16002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Водитель автомобиля категория «С»</a:t>
            </a:r>
          </a:p>
          <a:p>
            <a:pPr eaLnBrk="0" hangingPunct="0">
              <a:tabLst>
                <a:tab pos="1600200" algn="l"/>
              </a:tabLst>
              <a:defRPr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249" name="Прямоугольник 6"/>
          <p:cNvSpPr>
            <a:spLocks noChangeArrowheads="1"/>
          </p:cNvSpPr>
          <p:nvPr/>
        </p:nvSpPr>
        <p:spPr bwMode="auto">
          <a:xfrm>
            <a:off x="4267200" y="2209800"/>
            <a:ext cx="4313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/>
              <a:t> </a:t>
            </a:r>
            <a:r>
              <a:rPr lang="ru-RU" sz="1600" b="1" dirty="0"/>
              <a:t>Машинист  крана – крановщик</a:t>
            </a:r>
            <a:r>
              <a:rPr lang="ru-RU" sz="1600" dirty="0"/>
              <a:t>, управляет  ходом машины и выполняет подъемно-транспортные, погрузо-разгрузочные, транспортировочные работы. Работает на промышленных предприятиях, в строительных организациях, портах, железных дорогах и пр.</a:t>
            </a:r>
          </a:p>
        </p:txBody>
      </p:sp>
      <p:pic>
        <p:nvPicPr>
          <p:cNvPr id="10247" name="Picture 7" descr="C:\Documents and Settings\Admin\Рабочий стол\Kra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2823700" cy="191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S63012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643314"/>
            <a:ext cx="2394662" cy="1730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Скругленный прямоугольник 16"/>
          <p:cNvSpPr/>
          <p:nvPr/>
        </p:nvSpPr>
        <p:spPr>
          <a:xfrm>
            <a:off x="457200" y="304800"/>
            <a:ext cx="8343928" cy="762000"/>
          </a:xfrm>
          <a:prstGeom prst="roundRect">
            <a:avLst/>
          </a:prstGeom>
          <a:gradFill flip="none" rotWithShape="1">
            <a:path path="circle">
              <a:fillToRect l="100000" t="100000"/>
            </a:path>
            <a:tileRect r="-100000" b="-100000"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/>
              <a:t>Машинист крана (крановщик)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1026" name="Picture 2" descr="D:\Околович О.А\ПРОФОРИЕНТАЦИЯ\ПРИЕМНАЯ 2013\Реклама лицея\фото\Новая папка\DSCN6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19600"/>
            <a:ext cx="30734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928938" y="5214938"/>
            <a:ext cx="60721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>
              <a:tabLst>
                <a:tab pos="342900" algn="l"/>
                <a:tab pos="457200" algn="l"/>
              </a:tabLst>
              <a:defRPr/>
            </a:pPr>
            <a:r>
              <a:rPr lang="ru-RU" i="1" dirty="0">
                <a:latin typeface="Arial" charset="0"/>
              </a:rPr>
              <a:t>  </a:t>
            </a:r>
            <a:r>
              <a:rPr lang="ru-RU" sz="1600" b="1" dirty="0">
                <a:latin typeface="Arial" charset="0"/>
              </a:rPr>
              <a:t>Включает в себя следующие квалификации:</a:t>
            </a:r>
            <a:endParaRPr lang="ru-RU" b="1" dirty="0">
              <a:latin typeface="Arial" charset="0"/>
            </a:endParaRPr>
          </a:p>
          <a:p>
            <a:pPr>
              <a:buFontTx/>
              <a:buChar char="•"/>
              <a:tabLst>
                <a:tab pos="342900" algn="l"/>
                <a:tab pos="457200" algn="l"/>
              </a:tabLst>
              <a:defRPr/>
            </a:pPr>
            <a:r>
              <a:rPr lang="ru-RU" dirty="0">
                <a:latin typeface="Arial" charset="0"/>
              </a:rPr>
              <a:t> продавец продовольственных товаров </a:t>
            </a:r>
            <a:r>
              <a:rPr lang="ru-RU" dirty="0" smtClean="0">
                <a:latin typeface="Arial" charset="0"/>
              </a:rPr>
              <a:t>;</a:t>
            </a:r>
            <a:endParaRPr lang="ru-RU" dirty="0">
              <a:latin typeface="Arial" charset="0"/>
            </a:endParaRPr>
          </a:p>
          <a:p>
            <a:pPr>
              <a:buFontTx/>
              <a:buChar char="•"/>
              <a:tabLst>
                <a:tab pos="342900" algn="l"/>
                <a:tab pos="457200" algn="l"/>
              </a:tabLst>
              <a:defRPr/>
            </a:pPr>
            <a:r>
              <a:rPr lang="ru-RU" dirty="0">
                <a:latin typeface="Arial" charset="0"/>
              </a:rPr>
              <a:t> продавец  непродовольственных </a:t>
            </a:r>
            <a:r>
              <a:rPr lang="ru-RU" dirty="0" smtClean="0">
                <a:latin typeface="Arial" charset="0"/>
              </a:rPr>
              <a:t>товаров;         </a:t>
            </a:r>
            <a:endParaRPr lang="ru-RU" dirty="0">
              <a:latin typeface="Arial" charset="0"/>
            </a:endParaRPr>
          </a:p>
          <a:p>
            <a:pPr>
              <a:buFontTx/>
              <a:buChar char="•"/>
              <a:tabLst>
                <a:tab pos="342900" algn="l"/>
                <a:tab pos="457200" algn="l"/>
              </a:tabLst>
              <a:defRPr/>
            </a:pPr>
            <a:r>
              <a:rPr lang="ru-RU" dirty="0" smtClean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контролер</a:t>
            </a:r>
            <a:r>
              <a:rPr lang="en-US" dirty="0">
                <a:latin typeface="Arial" charset="0"/>
              </a:rPr>
              <a:t> – </a:t>
            </a:r>
            <a:r>
              <a:rPr lang="ru-RU" dirty="0">
                <a:latin typeface="Arial" charset="0"/>
              </a:rPr>
              <a:t>кассир</a:t>
            </a:r>
            <a:r>
              <a:rPr lang="en-US" dirty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00063" y="1785938"/>
            <a:ext cx="4071937" cy="2862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99663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indent="177800" algn="just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dirty="0"/>
              <a:t>Ведет приемку, оценку качества, продажу товаров и расчет покупателей. </a:t>
            </a:r>
          </a:p>
          <a:p>
            <a:pPr indent="177800" algn="just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dirty="0"/>
              <a:t>Может работать в магазинах продовольственных товаров, ларьках, торговых палатках и на рынке. </a:t>
            </a:r>
          </a:p>
          <a:p>
            <a:pPr algn="just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52400"/>
            <a:ext cx="617220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i="1" dirty="0">
                <a:latin typeface="+mj-lt"/>
              </a:rPr>
              <a:t>Продавец, контролер-кассир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181" name="Picture 13" descr="F:\ПРИЕМНАЯ 2015\фото профориент\IMG_7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85184"/>
            <a:ext cx="2020236" cy="1345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Изобр по Продавец За Прилав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961070" cy="2970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562600" cy="6858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err="1" smtClean="0"/>
              <a:t>Внеучебная</a:t>
            </a:r>
            <a:r>
              <a:rPr lang="ru-RU" sz="3600" b="1" dirty="0" smtClean="0"/>
              <a:t>  деятельность</a:t>
            </a:r>
            <a:endParaRPr lang="ru-RU" sz="3600" dirty="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850" y="2214563"/>
            <a:ext cx="4038600" cy="444500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/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cs typeface="Tahoma" pitchFamily="34" charset="0"/>
              </a:rPr>
              <a:t>Спортивные  секции</a:t>
            </a:r>
            <a:r>
              <a:rPr lang="ru-RU" dirty="0" smtClean="0">
                <a:cs typeface="Tahoma" pitchFamily="34" charset="0"/>
              </a:rPr>
              <a:t>: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cs typeface="Tahoma" pitchFamily="34" charset="0"/>
              </a:rPr>
              <a:t>Волейбол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cs typeface="Tahoma" pitchFamily="34" charset="0"/>
              </a:rPr>
              <a:t>Баскетбол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cs typeface="Tahoma" pitchFamily="34" charset="0"/>
              </a:rPr>
              <a:t>Футбол</a:t>
            </a:r>
          </a:p>
          <a:p>
            <a:pPr eaLnBrk="1" hangingPunct="1">
              <a:defRPr/>
            </a:pPr>
            <a:r>
              <a:rPr lang="ru-RU" dirty="0" smtClean="0"/>
              <a:t>Бокс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84663" y="2214563"/>
            <a:ext cx="4679950" cy="444500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cs typeface="Tahoma" pitchFamily="34" charset="0"/>
              </a:rPr>
              <a:t> Художественная              самодеятельность</a:t>
            </a:r>
            <a:r>
              <a:rPr lang="ru-RU" dirty="0" smtClean="0">
                <a:cs typeface="Tahoma" pitchFamily="34" charset="0"/>
              </a:rPr>
              <a:t>:</a:t>
            </a:r>
            <a:endParaRPr lang="ru-RU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cs typeface="Tahoma" pitchFamily="34" charset="0"/>
              </a:rPr>
              <a:t>Творческая группа«Лидер»;</a:t>
            </a:r>
          </a:p>
          <a:p>
            <a:pPr eaLnBrk="1" hangingPunct="1">
              <a:buNone/>
              <a:defRPr/>
            </a:pPr>
            <a:endParaRPr lang="ru-RU" sz="2400" dirty="0" smtClean="0"/>
          </a:p>
        </p:txBody>
      </p:sp>
      <p:pic>
        <p:nvPicPr>
          <p:cNvPr id="6" name="Рисунок 5" descr="C:\Documents and Settings\МИХАЙЛОВА\Рабочий стол\Новая папка (3)\S6300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1"/>
            <a:ext cx="2965684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4" name="Picture 8" descr="000_06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945063"/>
            <a:ext cx="2519363" cy="17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Documents and Settings\МИХАЙЛОВА\Рабочий стол\волейбол и 23 в общ\S6301947.JPG"/>
          <p:cNvPicPr/>
          <p:nvPr/>
        </p:nvPicPr>
        <p:blipFill>
          <a:blip r:embed="rId4" cstate="print">
            <a:lum bright="30000"/>
          </a:blip>
          <a:srcRect b="5719"/>
          <a:stretch>
            <a:fillRect/>
          </a:stretch>
        </p:blipFill>
        <p:spPr bwMode="auto">
          <a:xfrm>
            <a:off x="1928794" y="3571876"/>
            <a:ext cx="2357454" cy="1563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Documents and Settings\МИХАЙЛОВА\Рабочий стол\Новая папка (3)\S630152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0265">
            <a:off x="6923079" y="4101463"/>
            <a:ext cx="2057059" cy="35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981200" y="228600"/>
            <a:ext cx="57150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b="1" kern="0" dirty="0">
                <a:latin typeface="+mn-lt"/>
              </a:rPr>
              <a:t>В техникуме работают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Rectangle 18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4676775" cy="7620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/>
              <a:t>Так мы отдыхаем</a:t>
            </a:r>
          </a:p>
        </p:txBody>
      </p:sp>
      <p:pic>
        <p:nvPicPr>
          <p:cNvPr id="12293" name="Picture 5" descr="Вручение диплома II степени Кольчику Никите за победу в краевом конкурсе фотохудожников 2010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543" y="2143125"/>
            <a:ext cx="2728970" cy="204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05" name="Picture 17" descr="Мисс Училища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5724" b="5849"/>
          <a:stretch>
            <a:fillRect/>
          </a:stretch>
        </p:blipFill>
        <p:spPr bwMode="auto">
          <a:xfrm>
            <a:off x="5143505" y="1785926"/>
            <a:ext cx="3718494" cy="2405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Изображение 002"/>
          <p:cNvPicPr>
            <a:picLocks noChangeAspect="1" noChangeArrowheads="1"/>
          </p:cNvPicPr>
          <p:nvPr/>
        </p:nvPicPr>
        <p:blipFill>
          <a:blip r:embed="rId4" cstate="print"/>
          <a:srcRect t="13177" b="8528"/>
          <a:stretch>
            <a:fillRect/>
          </a:stretch>
        </p:blipFill>
        <p:spPr bwMode="auto">
          <a:xfrm>
            <a:off x="2916238" y="2636838"/>
            <a:ext cx="2584450" cy="2881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МИХАЙЛОВА\Рабочий стол\23 фев\S63018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23527"/>
            <a:ext cx="3066451" cy="2182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Documents and Settings\МИХАЙЛОВА\Рабочий стол\конкурс профмастер\S63021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648200"/>
            <a:ext cx="3200400" cy="1994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685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Дополнительные образовательные услуги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228600" y="1524000"/>
            <a:ext cx="6096000" cy="1371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/>
              <a:t>       </a:t>
            </a:r>
            <a:r>
              <a:rPr lang="ru-RU" sz="2600" b="1" dirty="0" smtClean="0"/>
              <a:t>Платные курсы </a:t>
            </a:r>
          </a:p>
          <a:p>
            <a:pPr marL="292100" indent="-2921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/>
              <a:t>по обучению и повышению квалификации </a:t>
            </a:r>
          </a:p>
          <a:p>
            <a:pPr marL="292100" indent="-2921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/>
              <a:t>по следующим  профессиям:</a:t>
            </a:r>
          </a:p>
          <a:p>
            <a:pPr marL="292100" indent="-2921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dirty="0" smtClean="0"/>
          </a:p>
          <a:p>
            <a:pPr marL="292100" indent="-2921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900" dirty="0" smtClean="0"/>
              <a:t> </a:t>
            </a:r>
          </a:p>
          <a:p>
            <a:pPr marL="292100" indent="-2921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500" dirty="0" smtClean="0"/>
          </a:p>
        </p:txBody>
      </p:sp>
      <p:sp>
        <p:nvSpPr>
          <p:cNvPr id="4" name="Содержимое 3"/>
          <p:cNvSpPr>
            <a:spLocks/>
          </p:cNvSpPr>
          <p:nvPr/>
        </p:nvSpPr>
        <p:spPr bwMode="auto">
          <a:xfrm>
            <a:off x="214282" y="3143248"/>
            <a:ext cx="6072188" cy="3429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Продавец, контролер-кассир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Официант-бармен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Слесарь 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 err="1">
                <a:cs typeface="Tahoma" pitchFamily="34" charset="0"/>
              </a:rPr>
              <a:t>Электрогазосварщик</a:t>
            </a:r>
            <a:r>
              <a:rPr lang="ru-RU" sz="2000" b="1" dirty="0">
                <a:cs typeface="Tahoma" pitchFamily="34" charset="0"/>
              </a:rPr>
              <a:t> 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Электромонтер по ремонту и обслуживанию электрооборудования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Повар, кондитер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Оператор ЭВМ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Слесарь по ремонту автомобилей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Администратор гостиничного сервиса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000" b="1" dirty="0">
                <a:cs typeface="Tahoma" pitchFamily="34" charset="0"/>
              </a:rPr>
              <a:t>Парикмахер 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1" dirty="0">
              <a:cs typeface="Tahoma" pitchFamily="34" charset="0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1" dirty="0"/>
          </a:p>
        </p:txBody>
      </p:sp>
      <p:pic>
        <p:nvPicPr>
          <p:cNvPr id="7" name="Рисунок 6" descr="C:\Documents and Settings\МИХАЙЛОВА\Рабочий стол\конкурс профмастер\S63022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82473" y="2347221"/>
            <a:ext cx="2773950" cy="1794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42" name="AutoShape 10" descr="Изображение 022"/>
          <p:cNvSpPr>
            <a:spLocks noChangeArrowheads="1"/>
          </p:cNvSpPr>
          <p:nvPr/>
        </p:nvSpPr>
        <p:spPr bwMode="auto">
          <a:xfrm>
            <a:off x="6516688" y="4652963"/>
            <a:ext cx="2484437" cy="194468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lum bright="-36000" contrast="-42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3" grpId="0" build="p" animBg="1"/>
      <p:bldP spid="184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27988" cy="623887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Правила приёма в наш техникум</a:t>
            </a:r>
          </a:p>
        </p:txBody>
      </p:sp>
      <p:sp>
        <p:nvSpPr>
          <p:cNvPr id="19461" name="Text Box 4"/>
          <p:cNvSpPr>
            <a:spLocks noGrp="1" noChangeArrowheads="1" noChangeShapeType="1"/>
          </p:cNvSpPr>
          <p:nvPr>
            <p:ph idx="1"/>
          </p:nvPr>
        </p:nvSpPr>
        <p:spPr>
          <a:xfrm>
            <a:off x="1066800" y="1524000"/>
            <a:ext cx="7232650" cy="4114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1. Заявление	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2. Аттестат об образовании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3. Медицинская справка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4. Копия профилактических прививок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5. Копия свидетельства о рождении или паспорта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6. Справка о составе семьи	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7. Фотографии 3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4 - 6 шт.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          Приемная комиссия работает с 1 июня.	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    Заявления принимаются постоянно.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/>
          </p:cNvSpPr>
          <p:nvPr/>
        </p:nvSpPr>
        <p:spPr bwMode="auto">
          <a:xfrm>
            <a:off x="1447800" y="1447800"/>
            <a:ext cx="6858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600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600" b="1" dirty="0">
                <a:solidFill>
                  <a:srgbClr val="0000FF"/>
                </a:solidFill>
                <a:cs typeface="Tahoma" pitchFamily="34" charset="0"/>
              </a:rPr>
              <a:t>658839, Алтайский край, г.Яровое,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600" b="1" dirty="0">
                <a:solidFill>
                  <a:srgbClr val="0000FF"/>
                </a:solidFill>
                <a:cs typeface="Tahoma" pitchFamily="34" charset="0"/>
              </a:rPr>
              <a:t>улица Гагарина,10</a:t>
            </a:r>
            <a:endParaRPr lang="ru-RU" sz="2600" dirty="0">
              <a:solidFill>
                <a:srgbClr val="0000FF"/>
              </a:solidFill>
              <a:cs typeface="Tahoma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600" b="1" dirty="0">
                <a:cs typeface="Tahoma" pitchFamily="34" charset="0"/>
              </a:rPr>
              <a:t>проезд автобусом: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600" b="1" dirty="0">
                <a:cs typeface="Tahoma" pitchFamily="34" charset="0"/>
              </a:rPr>
              <a:t>  № 2, </a:t>
            </a:r>
            <a:r>
              <a:rPr lang="ru-RU" sz="2600" b="1" dirty="0" smtClean="0">
                <a:cs typeface="Tahoma" pitchFamily="34" charset="0"/>
              </a:rPr>
              <a:t>остановка -  </a:t>
            </a:r>
            <a:r>
              <a:rPr lang="ru-RU" sz="2600" b="1" dirty="0">
                <a:cs typeface="Tahoma" pitchFamily="34" charset="0"/>
              </a:rPr>
              <a:t>«Училище», </a:t>
            </a:r>
            <a:r>
              <a:rPr lang="ru-RU" sz="2600" b="1" dirty="0" smtClean="0">
                <a:cs typeface="Tahoma" pitchFamily="34" charset="0"/>
              </a:rPr>
              <a:t>«МСЧ№128»</a:t>
            </a:r>
            <a:endParaRPr lang="ru-RU" sz="2600" b="1" dirty="0">
              <a:cs typeface="Tahoma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600" b="1" dirty="0" smtClean="0">
                <a:cs typeface="Tahoma" pitchFamily="34" charset="0"/>
              </a:rPr>
              <a:t> </a:t>
            </a:r>
            <a:endParaRPr lang="ru-RU" sz="2600" dirty="0"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600" dirty="0"/>
          </a:p>
        </p:txBody>
      </p:sp>
      <p:sp>
        <p:nvSpPr>
          <p:cNvPr id="20485" name="Text Box 2"/>
          <p:cNvSpPr txBox="1">
            <a:spLocks noChangeArrowheads="1" noChangeShapeType="1"/>
          </p:cNvSpPr>
          <p:nvPr/>
        </p:nvSpPr>
        <p:spPr bwMode="auto">
          <a:xfrm>
            <a:off x="914400" y="4343400"/>
            <a:ext cx="7848600" cy="29368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r>
              <a:rPr lang="ru-RU" sz="2800" b="1" dirty="0">
                <a:solidFill>
                  <a:srgbClr val="FF0000"/>
                </a:solidFill>
                <a:cs typeface="Tahoma" pitchFamily="34" charset="0"/>
              </a:rPr>
              <a:t>Телефон: 8 (38568)2-19-92, 2-07-75</a:t>
            </a:r>
            <a:r>
              <a:rPr lang="ru-RU" sz="2800" b="1" dirty="0" smtClean="0">
                <a:solidFill>
                  <a:srgbClr val="FF0000"/>
                </a:solidFill>
                <a:cs typeface="Tahoma" pitchFamily="34" charset="0"/>
              </a:rPr>
              <a:t>, 2-07-23.</a:t>
            </a:r>
            <a:endParaRPr lang="ru-RU" sz="2800" b="1" dirty="0">
              <a:solidFill>
                <a:srgbClr val="FF0000"/>
              </a:solidFill>
              <a:cs typeface="Tahoma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cs typeface="Tahoma" pitchFamily="34" charset="0"/>
              </a:rPr>
              <a:t>Факс: 8(38568)  </a:t>
            </a:r>
            <a:r>
              <a:rPr lang="ru-RU" sz="2800" b="1" dirty="0" smtClean="0">
                <a:solidFill>
                  <a:srgbClr val="FF0000"/>
                </a:solidFill>
                <a:cs typeface="Tahoma" pitchFamily="34" charset="0"/>
              </a:rPr>
              <a:t>2-19-90.</a:t>
            </a:r>
            <a:endParaRPr lang="ru-RU" sz="2800" b="1" dirty="0">
              <a:solidFill>
                <a:srgbClr val="FF0000"/>
              </a:solidFill>
              <a:cs typeface="Tahoma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cs typeface="Tahoma" pitchFamily="34" charset="0"/>
              </a:rPr>
              <a:t>Эл. почта: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lizei_39@mail.ru</a:t>
            </a:r>
            <a:endParaRPr lang="ru-RU" sz="2800" b="1" dirty="0">
              <a:solidFill>
                <a:srgbClr val="FF0000"/>
              </a:solidFill>
              <a:cs typeface="Tahoma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cs typeface="Tahoma" pitchFamily="34" charset="0"/>
              </a:rPr>
              <a:t>Сайт техникума: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cs typeface="Tahoma" pitchFamily="34" charset="0"/>
              </a:rPr>
              <a:t>р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ttp</a:t>
            </a:r>
            <a:r>
              <a:rPr lang="ru-RU" sz="2800" b="1" dirty="0">
                <a:solidFill>
                  <a:srgbClr val="FF0000"/>
                </a:solidFill>
                <a:cs typeface="Tahoma" pitchFamily="34" charset="0"/>
              </a:rPr>
              <a:t>://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yar-politeh.edu22.info</a:t>
            </a:r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5400675" cy="6858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/>
              <a:t>Адрес  техникума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85" grpId="0"/>
      <p:bldP spid="204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70" b="11627"/>
          <a:stretch>
            <a:fillRect/>
          </a:stretch>
        </p:blipFill>
        <p:spPr>
          <a:xfrm>
            <a:off x="0" y="0"/>
            <a:ext cx="9144000" cy="696753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1187450" y="3573463"/>
            <a:ext cx="69135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До встречи в техникуме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" contrast="14000"/>
          </a:blip>
          <a:srcRect/>
          <a:stretch>
            <a:fillRect/>
          </a:stretch>
        </p:blipFill>
        <p:spPr bwMode="auto">
          <a:xfrm>
            <a:off x="130795" y="622286"/>
            <a:ext cx="4051220" cy="285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МИХАЙЛОВА\Рабочий стол\конкурс профмастер\S6302119.JPG"/>
          <p:cNvPicPr/>
          <p:nvPr/>
        </p:nvPicPr>
        <p:blipFill>
          <a:blip r:embed="rId3" cstate="print"/>
          <a:srcRect b="4380"/>
          <a:stretch>
            <a:fillRect/>
          </a:stretch>
        </p:blipFill>
        <p:spPr bwMode="auto">
          <a:xfrm>
            <a:off x="5281177" y="768115"/>
            <a:ext cx="3651055" cy="238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914400" y="3581400"/>
            <a:ext cx="7351713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defRPr/>
            </a:pPr>
            <a:endParaRPr lang="ru-RU" sz="2400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«Яровской политехнический техникум»</a:t>
            </a:r>
          </a:p>
          <a:p>
            <a:pPr algn="just" eaLnBrk="1" hangingPunct="1">
              <a:defRPr/>
            </a:pPr>
            <a:endParaRPr 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indent="266700" algn="just" eaLnBrk="1" hangingPunct="1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Представляет  собой современный  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учебно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- производственный комплекс с хорошо оснащенными учебными   кабинетами и мастерскими, библиотекой, спортивными, тренажерным  и актовым залами, столовой. </a:t>
            </a:r>
          </a:p>
          <a:p>
            <a:pPr indent="266700" algn="just" eaLnBrk="1" hangingPunct="1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В течение всего периода обучения выплачивается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академическая и социальная стипендии, иногородним предоставляется  общежитие.</a:t>
            </a:r>
          </a:p>
        </p:txBody>
      </p:sp>
      <p:pic>
        <p:nvPicPr>
          <p:cNvPr id="6" name="Рисунок 5" descr="C:\Documents and Settings\МИХАЙЛОВА\Рабочий стол\фото админ\S63015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728" y="68240"/>
            <a:ext cx="1964530" cy="2690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5" name="Rectangle 19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4500563" cy="890588"/>
          </a:xfrm>
          <a:ln/>
          <a:scene3d>
            <a:camera prst="perspectiveHeroicExtremeRightFacing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chemeClr val="tx1"/>
                </a:solidFill>
              </a:rPr>
              <a:t>Миссия учреждения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i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i="1" smtClean="0"/>
          </a:p>
          <a:p>
            <a:pPr eaLnBrk="1" hangingPunct="1">
              <a:buFont typeface="Wingdings" pitchFamily="2" charset="2"/>
              <a:buNone/>
            </a:pPr>
            <a:endParaRPr lang="ru-RU" sz="2400" b="1" i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3600" b="1" i="1" smtClean="0"/>
              <a:t>   </a:t>
            </a:r>
            <a:endParaRPr lang="ru-RU" sz="2000" i="1" smtClean="0"/>
          </a:p>
        </p:txBody>
      </p:sp>
      <p:grpSp>
        <p:nvGrpSpPr>
          <p:cNvPr id="2" name="Rectangle 20"/>
          <p:cNvGrpSpPr>
            <a:grpSpLocks noGrp="1"/>
          </p:cNvGrpSpPr>
          <p:nvPr/>
        </p:nvGrpSpPr>
        <p:grpSpPr bwMode="auto">
          <a:xfrm>
            <a:off x="381000" y="2209800"/>
            <a:ext cx="5508625" cy="4300538"/>
            <a:chOff x="270" y="1386"/>
            <a:chExt cx="3470" cy="2709"/>
          </a:xfrm>
        </p:grpSpPr>
        <p:pic>
          <p:nvPicPr>
            <p:cNvPr id="4111" name="Rectangle 2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" y="1386"/>
              <a:ext cx="3470" cy="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5"/>
            <p:cNvSpPr txBox="1">
              <a:spLocks noChangeArrowheads="1"/>
            </p:cNvSpPr>
            <p:nvPr/>
          </p:nvSpPr>
          <p:spPr bwMode="auto">
            <a:xfrm>
              <a:off x="270" y="1389"/>
              <a:ext cx="3465" cy="2706"/>
            </a:xfrm>
            <a:prstGeom prst="rect">
              <a:avLst/>
            </a:prstGeom>
            <a:ln>
              <a:noFill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just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  <a:tabLst>
                  <a:tab pos="449263" algn="l"/>
                </a:tabLst>
              </a:pPr>
              <a:r>
                <a:rPr lang="ru-RU" sz="2000" dirty="0"/>
                <a:t>   	</a:t>
              </a:r>
              <a:r>
                <a:rPr lang="ru-RU" sz="2000" dirty="0" smtClean="0"/>
                <a:t> </a:t>
              </a:r>
              <a:r>
                <a:rPr lang="ru-RU" sz="2000" dirty="0"/>
                <a:t>Подготовка квалифицированного специалиста соответствующего уровня и профиля, конкурентоспособного на рынке труда, компетентного, ответственного, свободно владеющего своей профессией и ориентированного в смежных областях деятельности, способного к эффективной работе по специальности на уровне государственных стандартов, готового к постоянному профессиональному росту, социальной и профессиональной мобильности; удовлетворение потребности личности в</a:t>
              </a:r>
              <a:r>
                <a:rPr lang="ru-RU" sz="2000" b="1" dirty="0"/>
                <a:t> </a:t>
              </a:r>
              <a:r>
                <a:rPr lang="ru-RU" sz="2000" dirty="0"/>
                <a:t>получении соответствующего образования</a:t>
              </a:r>
              <a:r>
                <a:rPr lang="ru-RU" sz="2000" i="1" dirty="0"/>
                <a:t>.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</a:pPr>
              <a:endParaRPr lang="ru-RU" sz="2800" dirty="0"/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69000" y="285750"/>
            <a:ext cx="3133725" cy="6375400"/>
            <a:chOff x="5940" y="912"/>
            <a:chExt cx="4935" cy="10267"/>
          </a:xfrm>
        </p:grpSpPr>
        <p:sp>
          <p:nvSpPr>
            <p:cNvPr id="4102" name="Rectangle 7" descr="Изображение 011"/>
            <p:cNvSpPr>
              <a:spLocks noChangeArrowheads="1"/>
            </p:cNvSpPr>
            <p:nvPr/>
          </p:nvSpPr>
          <p:spPr bwMode="auto">
            <a:xfrm>
              <a:off x="7565" y="9310"/>
              <a:ext cx="2160" cy="1869"/>
            </a:xfrm>
            <a:prstGeom prst="rect">
              <a:avLst/>
            </a:prstGeom>
            <a:blipFill dpi="0" rotWithShape="1">
              <a:blip r:embed="rId3" cstate="print">
                <a:lum bright="-36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103" name="Rectangle 8" descr="Изображение 012"/>
            <p:cNvSpPr>
              <a:spLocks noChangeArrowheads="1"/>
            </p:cNvSpPr>
            <p:nvPr/>
          </p:nvSpPr>
          <p:spPr bwMode="auto">
            <a:xfrm>
              <a:off x="8640" y="912"/>
              <a:ext cx="2160" cy="1620"/>
            </a:xfrm>
            <a:prstGeom prst="rect">
              <a:avLst/>
            </a:prstGeom>
            <a:blipFill dpi="0" rotWithShape="1">
              <a:blip r:embed="rId4" cstate="print">
                <a:lum bright="-30000"/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" name="Picture 9" descr="105_4463"/>
            <p:cNvPicPr>
              <a:picLocks noChangeAspect="1" noChangeArrowheads="1"/>
            </p:cNvPicPr>
            <p:nvPr/>
          </p:nvPicPr>
          <p:blipFill>
            <a:blip r:embed="rId5" cstate="print">
              <a:lum bright="-30000"/>
            </a:blip>
            <a:srcRect l="21716" t="6329" r="5219" b="24199"/>
            <a:stretch>
              <a:fillRect/>
            </a:stretch>
          </p:blipFill>
          <p:spPr bwMode="auto">
            <a:xfrm>
              <a:off x="5940" y="2891"/>
              <a:ext cx="2340" cy="16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10" descr="DSCN4525"/>
            <p:cNvPicPr>
              <a:picLocks noChangeAspect="1" noChangeArrowheads="1"/>
            </p:cNvPicPr>
            <p:nvPr/>
          </p:nvPicPr>
          <p:blipFill>
            <a:blip r:embed="rId6" cstate="print">
              <a:lum bright="-36000"/>
            </a:blip>
            <a:srcRect/>
            <a:stretch>
              <a:fillRect/>
            </a:stretch>
          </p:blipFill>
          <p:spPr bwMode="auto">
            <a:xfrm>
              <a:off x="5940" y="912"/>
              <a:ext cx="2340" cy="17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54" name="Picture 11" descr="111_4355"/>
            <p:cNvPicPr>
              <a:picLocks noChangeAspect="1" noChangeArrowheads="1"/>
            </p:cNvPicPr>
            <p:nvPr/>
          </p:nvPicPr>
          <p:blipFill>
            <a:blip r:embed="rId7" cstate="print">
              <a:lum bright="-24000"/>
            </a:blip>
            <a:srcRect t="14035" r="10368"/>
            <a:stretch>
              <a:fillRect/>
            </a:stretch>
          </p:blipFill>
          <p:spPr bwMode="auto">
            <a:xfrm>
              <a:off x="5990" y="5342"/>
              <a:ext cx="2340" cy="16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55" name="Picture 12" descr="DSCN4586"/>
            <p:cNvPicPr>
              <a:picLocks noChangeAspect="1" noChangeArrowheads="1"/>
            </p:cNvPicPr>
            <p:nvPr/>
          </p:nvPicPr>
          <p:blipFill>
            <a:blip r:embed="rId8" cstate="print">
              <a:lum bright="-36000"/>
            </a:blip>
            <a:srcRect/>
            <a:stretch>
              <a:fillRect/>
            </a:stretch>
          </p:blipFill>
          <p:spPr bwMode="auto">
            <a:xfrm>
              <a:off x="6103" y="7367"/>
              <a:ext cx="2340" cy="17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56" name="Picture 13" descr="DSCN4930"/>
            <p:cNvPicPr>
              <a:picLocks noChangeAspect="1" noChangeArrowheads="1"/>
            </p:cNvPicPr>
            <p:nvPr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8578" y="7354"/>
              <a:ext cx="2297" cy="17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57" name="Picture 14" descr="Изображение 017"/>
            <p:cNvPicPr>
              <a:picLocks noChangeAspect="1" noChangeArrowheads="1"/>
            </p:cNvPicPr>
            <p:nvPr/>
          </p:nvPicPr>
          <p:blipFill>
            <a:blip r:embed="rId10" cstate="print">
              <a:lum bright="-36000"/>
            </a:blip>
            <a:srcRect l="29041" t="27632" r="33115" b="28296"/>
            <a:stretch>
              <a:fillRect/>
            </a:stretch>
          </p:blipFill>
          <p:spPr bwMode="auto">
            <a:xfrm>
              <a:off x="8640" y="2891"/>
              <a:ext cx="2108" cy="18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58" name="Picture 15" descr="DSCN4578"/>
            <p:cNvPicPr>
              <a:picLocks noChangeAspect="1" noChangeArrowheads="1"/>
            </p:cNvPicPr>
            <p:nvPr/>
          </p:nvPicPr>
          <p:blipFill>
            <a:blip r:embed="rId11" cstate="print">
              <a:lum bright="-36000"/>
            </a:blip>
            <a:srcRect l="19421" r="6198"/>
            <a:stretch>
              <a:fillRect/>
            </a:stretch>
          </p:blipFill>
          <p:spPr bwMode="auto">
            <a:xfrm>
              <a:off x="8690" y="5230"/>
              <a:ext cx="2090" cy="17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06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/>
          <p:cNvSpPr>
            <a:spLocks noChangeArrowheads="1"/>
          </p:cNvSpPr>
          <p:nvPr/>
        </p:nvSpPr>
        <p:spPr bwMode="auto">
          <a:xfrm>
            <a:off x="1600200" y="4191000"/>
            <a:ext cx="5999163" cy="19399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12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Подготовка специалистов среднего звена</a:t>
            </a:r>
            <a:r>
              <a:rPr lang="ru-RU" sz="2800" b="1" kern="0" dirty="0" smtClean="0">
                <a:solidFill>
                  <a:schemeClr val="tx1"/>
                </a:solidFill>
              </a:rPr>
              <a:t/>
            </a:r>
            <a:br>
              <a:rPr lang="ru-RU" sz="2800" b="1" kern="0" dirty="0" smtClean="0">
                <a:solidFill>
                  <a:schemeClr val="tx1"/>
                </a:solidFill>
              </a:rPr>
            </a:br>
            <a:r>
              <a:rPr lang="ru-RU" sz="2800" b="1" kern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kern="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 smtClean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5000" y="4343400"/>
            <a:ext cx="5370513" cy="15890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 нас вы можете получить </a:t>
            </a:r>
          </a:p>
          <a:p>
            <a:pPr algn="ctr"/>
            <a:r>
              <a:rPr lang="ru-RU" sz="2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специальность+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среднее </a:t>
            </a:r>
          </a:p>
          <a:p>
            <a:pPr algn="ctr"/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общее 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438401"/>
            <a:ext cx="5867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accent2">
                    <a:lumMod val="50000"/>
                  </a:schemeClr>
                </a:solidFill>
              </a:rPr>
              <a:t>на базе 9 классов </a:t>
            </a:r>
          </a:p>
          <a:p>
            <a:pPr algn="ctr"/>
            <a:r>
              <a:rPr lang="ru-RU" sz="2800" b="1" kern="0" dirty="0" smtClean="0">
                <a:solidFill>
                  <a:schemeClr val="accent2">
                    <a:lumMod val="50000"/>
                  </a:schemeClr>
                </a:solidFill>
              </a:rPr>
              <a:t>3 года 10 месяцев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ИЕМНАЯ 2015\ПРОФОРИЕНТАТОРУ\фото профориент\IMG_7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2438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400800" cy="838200"/>
          </a:xfr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/>
              <a:t>Сетевое и системное администрирование</a:t>
            </a:r>
            <a:r>
              <a:rPr lang="ru-RU" sz="2400" i="1" dirty="0" smtClean="0"/>
              <a:t>  </a:t>
            </a:r>
            <a:endParaRPr lang="ru-RU" sz="2800" b="1" dirty="0" smtClean="0"/>
          </a:p>
        </p:txBody>
      </p:sp>
      <p:sp>
        <p:nvSpPr>
          <p:cNvPr id="11269" name="Rectangle 5" descr="000_0575"/>
          <p:cNvSpPr>
            <a:spLocks noChangeArrowheads="1"/>
          </p:cNvSpPr>
          <p:nvPr/>
        </p:nvSpPr>
        <p:spPr bwMode="auto">
          <a:xfrm>
            <a:off x="323850" y="4581525"/>
            <a:ext cx="2736850" cy="20161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5" cstate="print">
            <a:lum bright="-8000" contrast="16000"/>
          </a:blip>
          <a:srcRect/>
          <a:stretch>
            <a:fillRect/>
          </a:stretch>
        </p:blipFill>
        <p:spPr bwMode="auto">
          <a:xfrm>
            <a:off x="1066800" y="2971800"/>
            <a:ext cx="2879725" cy="2001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038600" y="5487769"/>
            <a:ext cx="4786313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сетевой системный администратор;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·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специалист по администрированию         сети         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3962400" y="1371600"/>
            <a:ext cx="49530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Сетевое  и системное администрирование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 подразумевает обеспечение штатной работы парка компьютерной техники, сети и программного обеспечения организации, </a:t>
            </a:r>
          </a:p>
          <a:p>
            <a:pPr eaLnBrk="0" hangingPunct="0">
              <a:defRPr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обеспечивает  оптимальную работоспособность компьютеров и программного обеспечения для пользователей, часто связанных между собой общей работой на определенный результат.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51656"/>
            <a:ext cx="1234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9" grpId="0" animBg="1" autoUpdateAnimBg="0"/>
      <p:bldP spid="11271" grpId="0" animBg="1" autoUpdateAnimBg="0"/>
      <p:bldP spid="92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 contrast="8000"/>
          </a:blip>
          <a:srcRect b="12500"/>
          <a:stretch>
            <a:fillRect/>
          </a:stretch>
        </p:blipFill>
        <p:spPr bwMode="auto">
          <a:xfrm>
            <a:off x="285750" y="2000250"/>
            <a:ext cx="3321050" cy="2214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247" name="Oval 7" descr="000_0464"/>
          <p:cNvSpPr>
            <a:spLocks noChangeArrowheads="1"/>
          </p:cNvSpPr>
          <p:nvPr/>
        </p:nvSpPr>
        <p:spPr bwMode="auto">
          <a:xfrm>
            <a:off x="381000" y="3886200"/>
            <a:ext cx="3887788" cy="2592388"/>
          </a:xfrm>
          <a:prstGeom prst="ellipse">
            <a:avLst/>
          </a:prstGeom>
          <a:blipFill dpi="0" rotWithShape="1">
            <a:blip r:embed="rId3" cstate="print">
              <a:lum bright="-24000" contrast="-54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6" name="Рисунок 5" descr="C:\Documents and Settings\МИХАЙЛОВА\Рабочий стол\якина\S6301913.JPG"/>
          <p:cNvPicPr/>
          <p:nvPr/>
        </p:nvPicPr>
        <p:blipFill>
          <a:blip r:embed="rId4" cstate="print"/>
          <a:srcRect b="5240"/>
          <a:stretch>
            <a:fillRect/>
          </a:stretch>
        </p:blipFill>
        <p:spPr bwMode="auto">
          <a:xfrm>
            <a:off x="3898906" y="4676783"/>
            <a:ext cx="3272155" cy="2066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019800" cy="762000"/>
          </a:xfr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Сварочное производство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572000" y="4149080"/>
            <a:ext cx="38862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sz="2400" i="1" dirty="0">
                <a:latin typeface="Arial" charset="0"/>
              </a:rPr>
              <a:t>Квалификация: техник</a:t>
            </a:r>
          </a:p>
        </p:txBody>
      </p:sp>
      <p:sp>
        <p:nvSpPr>
          <p:cNvPr id="4" name="Содержимое 3"/>
          <p:cNvSpPr>
            <a:spLocks/>
          </p:cNvSpPr>
          <p:nvPr/>
        </p:nvSpPr>
        <p:spPr bwMode="auto">
          <a:xfrm>
            <a:off x="3635896" y="1295400"/>
            <a:ext cx="5148263" cy="263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just" eaLnBrk="0" hangingPunct="0">
              <a:defRPr/>
            </a:pPr>
            <a:r>
              <a:rPr lang="ru-RU" sz="1400" b="1" dirty="0">
                <a:solidFill>
                  <a:srgbClr val="000000"/>
                </a:solidFill>
              </a:rPr>
              <a:t>Техник сварочного производства </a:t>
            </a:r>
            <a:r>
              <a:rPr lang="ru-RU" sz="1400" dirty="0">
                <a:solidFill>
                  <a:srgbClr val="000000"/>
                </a:solidFill>
              </a:rPr>
              <a:t>обеспечивает  проведение технологического процесса сварочных работ и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организует следующие виды деятельности: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000000"/>
                </a:solidFill>
              </a:rPr>
              <a:t>Подготовка и осуществление технологических процессов изготовления сварных конструкций, разработка технологических процессов и проектирование изделий, контроль качества сварочных работ, организация и планирование сварочного производства, выполнение работ по одной или нескольким профессиям рабочих.</a:t>
            </a:r>
            <a:r>
              <a:rPr lang="ru-RU" sz="1400" dirty="0"/>
              <a:t> Выпускники работают в составе среднего руководящего звена на предприятиях всех отраслей промышленности и сельского хозяйства. Одна из самых востребованных специальностей.</a:t>
            </a:r>
          </a:p>
          <a:p>
            <a:pPr eaLnBrk="0" hangingPunct="0">
              <a:defRPr/>
            </a:pPr>
            <a:r>
              <a:rPr lang="ru-RU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  <p:bldP spid="1025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839200" cy="700087"/>
          </a:xfr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Технология продукции общественного питания</a:t>
            </a:r>
          </a:p>
        </p:txBody>
      </p:sp>
      <p:pic>
        <p:nvPicPr>
          <p:cNvPr id="7172" name="Picture 4" descr="конкурс профессионального мастерства"/>
          <p:cNvPicPr>
            <a:picLocks noChangeAspect="1" noChangeArrowheads="1"/>
          </p:cNvPicPr>
          <p:nvPr/>
        </p:nvPicPr>
        <p:blipFill>
          <a:blip r:embed="rId2" cstate="print"/>
          <a:srcRect r="6247"/>
          <a:stretch>
            <a:fillRect/>
          </a:stretch>
        </p:blipFill>
        <p:spPr bwMode="auto">
          <a:xfrm>
            <a:off x="3276600" y="3733800"/>
            <a:ext cx="2808288" cy="1997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000" contrast="-7000"/>
          </a:blip>
          <a:srcRect/>
          <a:stretch>
            <a:fillRect/>
          </a:stretch>
        </p:blipFill>
        <p:spPr bwMode="auto">
          <a:xfrm>
            <a:off x="6477000" y="3654056"/>
            <a:ext cx="2309841" cy="2980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 descr="C:\Documents and Settings\МИХАЙЛОВА\Рабочий стол\Новая папка (6)\P2200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2386010" cy="31588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9600" y="6096000"/>
            <a:ext cx="457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663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571500" algn="l"/>
              </a:tabLst>
              <a:defRPr/>
            </a:pPr>
            <a:r>
              <a:rPr lang="ru-RU" i="1" dirty="0">
                <a:latin typeface="Arial" charset="0"/>
              </a:rPr>
              <a:t>     Квалификация: техник-технолог</a:t>
            </a:r>
            <a:endParaRPr lang="ru-RU" dirty="0">
              <a:latin typeface="Arial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00400" y="1600200"/>
            <a:ext cx="558323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330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Работа технолога общественного питания </a:t>
            </a:r>
            <a:r>
              <a:rPr lang="ru-RU" sz="1400" dirty="0"/>
              <a:t>является первичной в процессе приготовления пищи и определяет качество еды в общепите, ее безопасность и вкусовые качества. Область профессиональной деятельности выпускников: организация процесса и приготовление  сложной кулинарной продукции, хлебобулочных изделий для различных категорий потребителей  и управление производством продукции питания.</a:t>
            </a:r>
          </a:p>
          <a:p>
            <a:pPr>
              <a:defRPr/>
            </a:pPr>
            <a:r>
              <a:rPr lang="ru-RU" sz="1400" dirty="0"/>
              <a:t> </a:t>
            </a:r>
            <a:endParaRPr lang="ru-RU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7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1905000" y="4191000"/>
            <a:ext cx="5999163" cy="19399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996633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2133600" y="4343400"/>
            <a:ext cx="5370513" cy="158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У нас вы можете получить </a:t>
            </a:r>
          </a:p>
          <a:p>
            <a:pPr algn="ctr"/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профессию + среднее </a:t>
            </a:r>
          </a:p>
          <a:p>
            <a:pPr algn="ctr"/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общее образование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43000" y="1219200"/>
            <a:ext cx="7696200" cy="2209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</a:rPr>
              <a:t>В техникуме осуществляется обучение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квалифицированных рабочих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</a:rPr>
              <a:t>на базе 9 классов, </a:t>
            </a:r>
          </a:p>
          <a:p>
            <a:pPr algn="ctr">
              <a:defRPr/>
            </a:pP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</a:rPr>
              <a:t>срок обучения 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</a:rPr>
              <a:t>года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</a:rPr>
              <a:t>месяцев</a:t>
            </a:r>
            <a:r>
              <a:rPr lang="ru-RU" sz="2800" b="1" kern="0" dirty="0">
                <a:solidFill>
                  <a:schemeClr val="tx2"/>
                </a:solidFill>
              </a:rPr>
              <a:t/>
            </a:r>
            <a:br>
              <a:rPr lang="ru-RU" sz="2800" b="1" kern="0" dirty="0">
                <a:solidFill>
                  <a:schemeClr val="tx2"/>
                </a:solidFill>
              </a:rPr>
            </a:br>
            <a:endParaRPr lang="ru-RU" sz="2800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>
            <a:spLocks/>
          </p:cNvSpPr>
          <p:nvPr/>
        </p:nvSpPr>
        <p:spPr bwMode="auto">
          <a:xfrm>
            <a:off x="4648200" y="1752600"/>
            <a:ext cx="4114799" cy="434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indent="361950" algn="just"/>
            <a:endParaRPr lang="ru-RU" sz="2400" dirty="0" smtClean="0"/>
          </a:p>
          <a:p>
            <a:pPr indent="361950" algn="just"/>
            <a:r>
              <a:rPr lang="ru-RU" sz="2400" dirty="0" smtClean="0"/>
              <a:t>Работает в строительных организациях и сфере бытового обслуживания. </a:t>
            </a:r>
          </a:p>
          <a:p>
            <a:pPr indent="361950" algn="just"/>
            <a:r>
              <a:rPr lang="ru-RU" sz="2400" dirty="0" smtClean="0"/>
              <a:t>Это квалифицированный рабочий, осуществляющий ремонт и монтаж санитарно- технического оборудования и сварочные работы в жилых и производственных помещениях.</a:t>
            </a:r>
            <a:endParaRPr lang="ru-RU" sz="2400" dirty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524000" y="3505200"/>
            <a:ext cx="428148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/>
            <a:r>
              <a:rPr lang="ru-RU" sz="2800" b="1" i="1" dirty="0">
                <a:solidFill>
                  <a:srgbClr val="000000"/>
                </a:solidFill>
              </a:rPr>
              <a:t> </a:t>
            </a:r>
            <a:endParaRPr lang="ru-RU" sz="2800" dirty="0"/>
          </a:p>
          <a:p>
            <a:pPr eaLnBrk="0" hangingPunct="0"/>
            <a:r>
              <a:rPr lang="ru-RU" sz="2800" b="1" i="1" dirty="0">
                <a:solidFill>
                  <a:srgbClr val="000000"/>
                </a:solidFill>
              </a:rPr>
              <a:t>                                                  </a:t>
            </a:r>
            <a:endParaRPr lang="ru-RU" sz="2800" dirty="0"/>
          </a:p>
          <a:p>
            <a:pPr eaLnBrk="0" hangingPunct="0"/>
            <a:r>
              <a:rPr lang="en-US" sz="2800" b="1" i="1" dirty="0">
                <a:solidFill>
                  <a:srgbClr val="000000"/>
                </a:solidFill>
              </a:rPr>
              <a:t> </a:t>
            </a:r>
            <a:endParaRPr lang="ru-RU" sz="2800" dirty="0"/>
          </a:p>
          <a:p>
            <a:pPr algn="ctr" eaLnBrk="0" hangingPunct="0"/>
            <a:r>
              <a:rPr lang="ru-RU" sz="2800" b="1" i="1" dirty="0">
                <a:solidFill>
                  <a:srgbClr val="000000"/>
                </a:solidFill>
              </a:rPr>
              <a:t>                                           </a:t>
            </a:r>
            <a:endParaRPr lang="ru-RU" sz="2000" dirty="0"/>
          </a:p>
          <a:p>
            <a:pPr algn="ctr" eaLnBrk="0" hangingPunct="0"/>
            <a:r>
              <a:rPr lang="ru-RU" sz="2000" b="1" i="1" dirty="0">
                <a:solidFill>
                  <a:srgbClr val="000000"/>
                </a:solidFill>
              </a:rPr>
              <a:t>  </a:t>
            </a:r>
            <a:endParaRPr lang="ru-RU" sz="2000" dirty="0"/>
          </a:p>
          <a:p>
            <a:pPr eaLnBrk="0" hangingPunct="0"/>
            <a:r>
              <a:rPr lang="ru-RU" sz="2000" b="1" i="1" dirty="0">
                <a:solidFill>
                  <a:srgbClr val="000000"/>
                </a:solidFill>
              </a:rPr>
              <a:t> </a:t>
            </a:r>
            <a:endParaRPr lang="ru-RU" sz="2000" dirty="0"/>
          </a:p>
          <a:p>
            <a:pPr algn="ctr" eaLnBrk="0" hangingPunct="0"/>
            <a:endParaRPr lang="ru-RU" sz="1600" dirty="0"/>
          </a:p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 </a:t>
            </a:r>
            <a:endParaRPr lang="en-US" sz="16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1000" y="5486400"/>
            <a:ext cx="4100513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ru-RU" i="1" dirty="0" smtClean="0">
                <a:latin typeface="Arial" charset="0"/>
              </a:rPr>
              <a:t>Квалификация </a:t>
            </a:r>
            <a:r>
              <a:rPr lang="ru-RU" i="1" dirty="0" smtClean="0">
                <a:latin typeface="Arial" charset="0"/>
              </a:rPr>
              <a:t>: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ru-RU" i="1" dirty="0" smtClean="0">
                <a:latin typeface="Arial" charset="0"/>
              </a:rPr>
              <a:t>слесарь-сантехник; 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ru-RU" i="1" dirty="0" smtClean="0">
                <a:latin typeface="Arial" charset="0"/>
              </a:rPr>
              <a:t>плотник</a:t>
            </a:r>
            <a:endParaRPr lang="ru-RU" dirty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8768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 smtClean="0">
                <a:solidFill>
                  <a:srgbClr val="000000"/>
                </a:solidFill>
              </a:rPr>
              <a:t>Срок обучения 2 год 10 месяцев</a:t>
            </a:r>
            <a:endParaRPr lang="ru-RU" dirty="0"/>
          </a:p>
        </p:txBody>
      </p:sp>
      <p:pic>
        <p:nvPicPr>
          <p:cNvPr id="9" name="Picture 4" descr="000_15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895600"/>
            <a:ext cx="3009346" cy="1905001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Documents and Settings\МИХАЙЛОВА\Рабочий стол\конкурс профмастер\S6302202.JPG"/>
          <p:cNvPicPr/>
          <p:nvPr/>
        </p:nvPicPr>
        <p:blipFill>
          <a:blip r:embed="rId3" cstate="print"/>
          <a:srcRect l="4810"/>
          <a:stretch>
            <a:fillRect/>
          </a:stretch>
        </p:blipFill>
        <p:spPr bwMode="auto">
          <a:xfrm>
            <a:off x="381000" y="1371600"/>
            <a:ext cx="1600200" cy="205740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457200" y="152400"/>
            <a:ext cx="8343928" cy="762000"/>
          </a:xfrm>
          <a:prstGeom prst="roundRect">
            <a:avLst/>
          </a:prstGeom>
          <a:gradFill flip="none" rotWithShape="1">
            <a:path path="circle">
              <a:fillToRect l="100000" t="100000"/>
            </a:path>
            <a:tileRect r="-100000" b="-100000"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smtClean="0">
                <a:latin typeface="Franklin Gothic Medium" pitchFamily="34" charset="0"/>
              </a:rPr>
              <a:t>Мастер жилищно-коммунального хозяйства</a:t>
            </a:r>
            <a:endParaRPr lang="ru-RU" sz="3200" i="1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</TotalTime>
  <Words>516</Words>
  <Application>Microsoft Office PowerPoint</Application>
  <PresentationFormat>Экран (4:3)</PresentationFormat>
  <Paragraphs>123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  Миссия учреждения</vt:lpstr>
      <vt:lpstr>  Подготовка специалистов среднего звена  </vt:lpstr>
      <vt:lpstr>Сетевое и системное администрирование  </vt:lpstr>
      <vt:lpstr>Сварочное производство</vt:lpstr>
      <vt:lpstr>Технология продукции общественного питания</vt:lpstr>
      <vt:lpstr>Слайд 8</vt:lpstr>
      <vt:lpstr>Слайд 9</vt:lpstr>
      <vt:lpstr>Слайд 10</vt:lpstr>
      <vt:lpstr>Слайд 11</vt:lpstr>
      <vt:lpstr>                                       Внеучебная  деятельность</vt:lpstr>
      <vt:lpstr>Так мы отдыхаем</vt:lpstr>
      <vt:lpstr>Дополнительные образовательные услуги</vt:lpstr>
      <vt:lpstr>Правила приёма в наш техникум</vt:lpstr>
      <vt:lpstr>Адрес  техникума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29</cp:revision>
  <dcterms:created xsi:type="dcterms:W3CDTF">2017-01-23T04:19:36Z</dcterms:created>
  <dcterms:modified xsi:type="dcterms:W3CDTF">2017-02-13T10:30:57Z</dcterms:modified>
</cp:coreProperties>
</file>